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Hoja1!$A$92:$A$97</c:f>
              <c:strCache>
                <c:ptCount val="6"/>
                <c:pt idx="0">
                  <c:v>Diciembre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</c:strCache>
            </c:strRef>
          </c:cat>
          <c:val>
            <c:numRef>
              <c:f>Hoja1!$B$92:$B$97</c:f>
              <c:numCache>
                <c:formatCode>_-"$"* #,##0_-;\-"$"* #,##0_-;_-"$"* "-"??_-;_-@_-</c:formatCode>
                <c:ptCount val="6"/>
                <c:pt idx="0">
                  <c:v>5789913</c:v>
                </c:pt>
                <c:pt idx="1">
                  <c:v>5907528</c:v>
                </c:pt>
                <c:pt idx="2">
                  <c:v>5985618</c:v>
                </c:pt>
                <c:pt idx="3">
                  <c:v>5799105</c:v>
                </c:pt>
                <c:pt idx="4">
                  <c:v>6390294</c:v>
                </c:pt>
                <c:pt idx="5">
                  <c:v>5882264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6866432"/>
        <c:axId val="136880512"/>
        <c:axId val="0"/>
      </c:bar3DChart>
      <c:catAx>
        <c:axId val="13686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s-MX"/>
          </a:p>
        </c:txPr>
        <c:crossAx val="136880512"/>
        <c:crosses val="autoZero"/>
        <c:auto val="1"/>
        <c:lblAlgn val="ctr"/>
        <c:lblOffset val="100"/>
        <c:noMultiLvlLbl val="0"/>
      </c:catAx>
      <c:valAx>
        <c:axId val="136880512"/>
        <c:scaling>
          <c:orientation val="minMax"/>
        </c:scaling>
        <c:delete val="1"/>
        <c:axPos val="l"/>
        <c:numFmt formatCode="_-&quot;$&quot;* #,##0_-;\-&quot;$&quot;* #,##0_-;_-&quot;$&quot;* &quot;-&quot;??_-;_-@_-" sourceLinked="1"/>
        <c:majorTickMark val="out"/>
        <c:minorTickMark val="none"/>
        <c:tickLblPos val="none"/>
        <c:crossAx val="136866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Hoja1!$A$119:$A$124</c:f>
              <c:strCache>
                <c:ptCount val="6"/>
                <c:pt idx="0">
                  <c:v>Diciembre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</c:strCache>
            </c:strRef>
          </c:cat>
          <c:val>
            <c:numRef>
              <c:f>Hoja1!$B$119:$B$124</c:f>
              <c:numCache>
                <c:formatCode>#,##0_ ;\-#,##0\ </c:formatCode>
                <c:ptCount val="6"/>
                <c:pt idx="0">
                  <c:v>1149790</c:v>
                </c:pt>
                <c:pt idx="1">
                  <c:v>1147876</c:v>
                </c:pt>
                <c:pt idx="2">
                  <c:v>1188272</c:v>
                </c:pt>
                <c:pt idx="3">
                  <c:v>1156479</c:v>
                </c:pt>
                <c:pt idx="4">
                  <c:v>1264465</c:v>
                </c:pt>
                <c:pt idx="5">
                  <c:v>1011401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5000704"/>
        <c:axId val="205002240"/>
        <c:axId val="0"/>
      </c:bar3DChart>
      <c:catAx>
        <c:axId val="20500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s-MX"/>
          </a:p>
        </c:txPr>
        <c:crossAx val="205002240"/>
        <c:crosses val="autoZero"/>
        <c:auto val="1"/>
        <c:lblAlgn val="ctr"/>
        <c:lblOffset val="100"/>
        <c:noMultiLvlLbl val="0"/>
      </c:catAx>
      <c:valAx>
        <c:axId val="205002240"/>
        <c:scaling>
          <c:orientation val="minMax"/>
        </c:scaling>
        <c:delete val="1"/>
        <c:axPos val="l"/>
        <c:numFmt formatCode="#,##0_ ;\-#,##0\ " sourceLinked="1"/>
        <c:majorTickMark val="out"/>
        <c:minorTickMark val="none"/>
        <c:tickLblPos val="none"/>
        <c:crossAx val="2050007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2,871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2,795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2,707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2,779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2,591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2,166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Hoja1!$A$83:$A$88</c:f>
              <c:strCache>
                <c:ptCount val="6"/>
                <c:pt idx="0">
                  <c:v>Diciembre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</c:strCache>
            </c:strRef>
          </c:cat>
          <c:val>
            <c:numRef>
              <c:f>Hoja1!$B$83:$B$88</c:f>
              <c:numCache>
                <c:formatCode>_-"$"* #,##0_-;\-"$"* #,##0_-;_-"$"* "-"??_-;_-@_-</c:formatCode>
                <c:ptCount val="6"/>
                <c:pt idx="0">
                  <c:v>2871</c:v>
                </c:pt>
                <c:pt idx="1">
                  <c:v>2795</c:v>
                </c:pt>
                <c:pt idx="2">
                  <c:v>2707</c:v>
                </c:pt>
                <c:pt idx="3">
                  <c:v>2779</c:v>
                </c:pt>
                <c:pt idx="4">
                  <c:v>2591</c:v>
                </c:pt>
                <c:pt idx="5">
                  <c:v>2166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6378496"/>
        <c:axId val="206380032"/>
        <c:axId val="0"/>
      </c:bar3DChart>
      <c:catAx>
        <c:axId val="20637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s-MX"/>
          </a:p>
        </c:txPr>
        <c:crossAx val="206380032"/>
        <c:crosses val="autoZero"/>
        <c:auto val="1"/>
        <c:lblAlgn val="ctr"/>
        <c:lblOffset val="100"/>
        <c:noMultiLvlLbl val="0"/>
      </c:catAx>
      <c:valAx>
        <c:axId val="206380032"/>
        <c:scaling>
          <c:orientation val="minMax"/>
        </c:scaling>
        <c:delete val="1"/>
        <c:axPos val="l"/>
        <c:numFmt formatCode="_-&quot;$&quot;* #,##0_-;\-&quot;$&quot;* #,##0_-;_-&quot;$&quot;* &quot;-&quot;??_-;_-@_-" sourceLinked="1"/>
        <c:majorTickMark val="out"/>
        <c:minorTickMark val="none"/>
        <c:tickLblPos val="none"/>
        <c:crossAx val="2063784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Hoja1!$A$50:$A$55</c:f>
              <c:strCache>
                <c:ptCount val="6"/>
                <c:pt idx="0">
                  <c:v>Diciembre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</c:strCache>
            </c:strRef>
          </c:cat>
          <c:val>
            <c:numRef>
              <c:f>Hoja1!$B$50:$B$55</c:f>
              <c:numCache>
                <c:formatCode>_-"$"* #,##0_-;\-"$"* #,##0_-;_-"$"* "-"??_-;_-@_-</c:formatCode>
                <c:ptCount val="6"/>
                <c:pt idx="0">
                  <c:v>2017</c:v>
                </c:pt>
                <c:pt idx="1">
                  <c:v>2114</c:v>
                </c:pt>
                <c:pt idx="2">
                  <c:v>2211</c:v>
                </c:pt>
                <c:pt idx="3">
                  <c:v>2087</c:v>
                </c:pt>
                <c:pt idx="4">
                  <c:v>2466</c:v>
                </c:pt>
                <c:pt idx="5">
                  <c:v>2558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6690944"/>
        <c:axId val="206692736"/>
        <c:axId val="0"/>
      </c:bar3DChart>
      <c:catAx>
        <c:axId val="2066909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s-MX"/>
          </a:p>
        </c:txPr>
        <c:crossAx val="206692736"/>
        <c:crosses val="autoZero"/>
        <c:auto val="1"/>
        <c:lblAlgn val="ctr"/>
        <c:lblOffset val="100"/>
        <c:noMultiLvlLbl val="0"/>
      </c:catAx>
      <c:valAx>
        <c:axId val="206692736"/>
        <c:scaling>
          <c:orientation val="minMax"/>
        </c:scaling>
        <c:delete val="1"/>
        <c:axPos val="l"/>
        <c:numFmt formatCode="_-&quot;$&quot;* #,##0_-;\-&quot;$&quot;* #,##0_-;_-&quot;$&quot;* &quot;-&quot;??_-;_-@_-" sourceLinked="1"/>
        <c:majorTickMark val="out"/>
        <c:minorTickMark val="none"/>
        <c:tickLblPos val="none"/>
        <c:crossAx val="2066909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504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28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619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567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836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054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51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274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960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980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056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92BB5-8173-430A-9AD7-E12471FBB31B}" type="datetimeFigureOut">
              <a:rPr lang="es-MX" smtClean="0"/>
              <a:t>30/06/2014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3E567-D90A-4766-A5DF-38A873978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4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496" y="4462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cs typeface="Aharoni" pitchFamily="2" charset="-79"/>
              </a:rPr>
              <a:t>GERENCIA TÉCNICA</a:t>
            </a:r>
            <a:endParaRPr lang="es-MX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rbel" pitchFamily="34" charset="0"/>
              <a:cs typeface="Aharoni" pitchFamily="2" charset="-79"/>
            </a:endParaRPr>
          </a:p>
        </p:txBody>
      </p:sp>
      <p:sp>
        <p:nvSpPr>
          <p:cNvPr id="18434" name="AutoShape 2" descr="have a Question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3" name="192 CuadroTexto"/>
          <p:cNvSpPr txBox="1"/>
          <p:nvPr/>
        </p:nvSpPr>
        <p:spPr>
          <a:xfrm>
            <a:off x="395536" y="908720"/>
            <a:ext cx="8424936" cy="7546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60363" indent="-360363" algn="just">
              <a:lnSpc>
                <a:spcPct val="150000"/>
              </a:lnSpc>
              <a:buClr>
                <a:srgbClr val="C00000"/>
              </a:buClr>
              <a:buSzPct val="120000"/>
              <a:buFont typeface="Wingdings" pitchFamily="2" charset="2"/>
              <a:buChar char="§"/>
            </a:pPr>
            <a:r>
              <a:rPr lang="es-MX" sz="3200" b="1" spc="50" dirty="0" smtClean="0">
                <a:ln w="11430"/>
                <a:solidFill>
                  <a:schemeClr val="bg1">
                    <a:lumMod val="50000"/>
                  </a:schemeClr>
                </a:solidFill>
                <a:latin typeface="+mj-lt"/>
              </a:rPr>
              <a:t>Ingreso Diesel y Eléctrico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331640" y="554536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2012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932040" y="5569495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2013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123250" y="5898758"/>
            <a:ext cx="6409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>
                <a:solidFill>
                  <a:srgbClr val="4D4D4D"/>
                </a:solidFill>
              </a:rPr>
              <a:t>NOTA: LA INFORMACIÓN DE INGRESOS ESTÁ ACTUALIZADA AL 24 DE MAYO</a:t>
            </a:r>
            <a:endParaRPr lang="es-MX" sz="1600" dirty="0">
              <a:solidFill>
                <a:srgbClr val="4D4D4D"/>
              </a:solidFill>
            </a:endParaRPr>
          </a:p>
        </p:txBody>
      </p:sp>
      <p:graphicFrame>
        <p:nvGraphicFramePr>
          <p:cNvPr id="14" name="9 Gráfico"/>
          <p:cNvGraphicFramePr/>
          <p:nvPr/>
        </p:nvGraphicFramePr>
        <p:xfrm>
          <a:off x="755576" y="2056279"/>
          <a:ext cx="7776864" cy="3532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494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have a Question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3" name="192 CuadroTexto"/>
          <p:cNvSpPr txBox="1"/>
          <p:nvPr/>
        </p:nvSpPr>
        <p:spPr>
          <a:xfrm>
            <a:off x="395536" y="908720"/>
            <a:ext cx="8424936" cy="7546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60363" indent="-360363" algn="just">
              <a:lnSpc>
                <a:spcPct val="150000"/>
              </a:lnSpc>
              <a:buClr>
                <a:srgbClr val="C00000"/>
              </a:buClr>
              <a:buSzPct val="120000"/>
              <a:buFont typeface="Wingdings" pitchFamily="2" charset="2"/>
              <a:buChar char="§"/>
            </a:pPr>
            <a:r>
              <a:rPr lang="es-MX" sz="3200" b="1" spc="50" dirty="0" smtClean="0">
                <a:ln w="11430"/>
                <a:solidFill>
                  <a:schemeClr val="bg1">
                    <a:lumMod val="50000"/>
                  </a:schemeClr>
                </a:solidFill>
                <a:latin typeface="+mj-lt"/>
              </a:rPr>
              <a:t>Incremento de Usuarios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899592" y="566124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2012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148064" y="566124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2013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5496" y="4462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cs typeface="Aharoni" pitchFamily="2" charset="-79"/>
              </a:rPr>
              <a:t>GERENCIA TÉCNICA</a:t>
            </a:r>
            <a:endParaRPr lang="es-MX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rbel" pitchFamily="34" charset="0"/>
              <a:cs typeface="Aharoni" pitchFamily="2" charset="-79"/>
            </a:endParaRPr>
          </a:p>
        </p:txBody>
      </p:sp>
      <p:graphicFrame>
        <p:nvGraphicFramePr>
          <p:cNvPr id="12" name="16 Gráfico"/>
          <p:cNvGraphicFramePr/>
          <p:nvPr/>
        </p:nvGraphicFramePr>
        <p:xfrm>
          <a:off x="251520" y="1700809"/>
          <a:ext cx="856895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042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have a Question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3" name="192 CuadroTexto"/>
          <p:cNvSpPr txBox="1"/>
          <p:nvPr/>
        </p:nvSpPr>
        <p:spPr>
          <a:xfrm>
            <a:off x="395536" y="836712"/>
            <a:ext cx="8424936" cy="7546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60363" indent="-360363" algn="just">
              <a:lnSpc>
                <a:spcPct val="150000"/>
              </a:lnSpc>
              <a:buClr>
                <a:srgbClr val="C00000"/>
              </a:buClr>
              <a:buSzPct val="120000"/>
              <a:buFont typeface="Wingdings" pitchFamily="2" charset="2"/>
              <a:buChar char="§"/>
            </a:pPr>
            <a:r>
              <a:rPr lang="es-MX" sz="3200" b="1" spc="50" dirty="0" smtClean="0">
                <a:ln w="11430"/>
                <a:solidFill>
                  <a:schemeClr val="bg1">
                    <a:lumMod val="50000"/>
                  </a:schemeClr>
                </a:solidFill>
                <a:latin typeface="+mj-lt"/>
              </a:rPr>
              <a:t>Número de liquidaciones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187624" y="530120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2012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499992" y="530120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2013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13" name="12 Triángulo isósceles"/>
          <p:cNvSpPr/>
          <p:nvPr/>
        </p:nvSpPr>
        <p:spPr>
          <a:xfrm flipV="1">
            <a:off x="6620022" y="3562345"/>
            <a:ext cx="667526" cy="271990"/>
          </a:xfrm>
          <a:prstGeom prst="triangle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5" name="7 Gráfico"/>
          <p:cNvGraphicFramePr/>
          <p:nvPr/>
        </p:nvGraphicFramePr>
        <p:xfrm>
          <a:off x="539552" y="1844825"/>
          <a:ext cx="7704856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2051242" y="5517232"/>
            <a:ext cx="6409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>
                <a:solidFill>
                  <a:srgbClr val="4D4D4D"/>
                </a:solidFill>
              </a:rPr>
              <a:t>NOTA: LA INFORMACIÓN DE INGRESOS ESTÁ ACTUALIZADA AL 24 DE MAYO</a:t>
            </a:r>
            <a:endParaRPr lang="es-MX" sz="1600" dirty="0">
              <a:solidFill>
                <a:srgbClr val="4D4D4D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483768" y="5805264"/>
            <a:ext cx="5976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>
                <a:solidFill>
                  <a:srgbClr val="4D4D4D"/>
                </a:solidFill>
              </a:rPr>
              <a:t>A MENOR NÚMERO DE LIQUIDACIONES SE OBTUVO MAYOR INGRESO</a:t>
            </a:r>
            <a:endParaRPr lang="es-MX" sz="1600" dirty="0">
              <a:solidFill>
                <a:srgbClr val="4D4D4D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5496" y="4462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cs typeface="Aharoni" pitchFamily="2" charset="-79"/>
              </a:rPr>
              <a:t>GERENCIA TÉCNICA</a:t>
            </a:r>
            <a:endParaRPr lang="es-MX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rbel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9508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have a Question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3" name="192 CuadroTexto"/>
          <p:cNvSpPr txBox="1"/>
          <p:nvPr/>
        </p:nvSpPr>
        <p:spPr>
          <a:xfrm>
            <a:off x="395536" y="836712"/>
            <a:ext cx="8424936" cy="7546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60363" indent="-360363" algn="just">
              <a:lnSpc>
                <a:spcPct val="150000"/>
              </a:lnSpc>
              <a:buClr>
                <a:srgbClr val="C00000"/>
              </a:buClr>
              <a:buSzPct val="120000"/>
              <a:buFont typeface="Wingdings" pitchFamily="2" charset="2"/>
              <a:buChar char="§"/>
            </a:pPr>
            <a:r>
              <a:rPr lang="es-MX" sz="3200" b="1" spc="50" dirty="0" smtClean="0">
                <a:ln w="11430"/>
                <a:solidFill>
                  <a:schemeClr val="bg1">
                    <a:lumMod val="50000"/>
                  </a:schemeClr>
                </a:solidFill>
                <a:latin typeface="+mj-lt"/>
              </a:rPr>
              <a:t>Promedio diario recaudado por unidad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403648" y="5589240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2012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211960" y="5641503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 Black" pitchFamily="34" charset="0"/>
              </a:rPr>
              <a:t>2013</a:t>
            </a:r>
            <a:endParaRPr lang="es-MX" sz="1400" dirty="0">
              <a:latin typeface="Arial Black" pitchFamily="34" charset="0"/>
            </a:endParaRPr>
          </a:p>
        </p:txBody>
      </p:sp>
      <p:sp>
        <p:nvSpPr>
          <p:cNvPr id="13" name="12 Triángulo isósceles"/>
          <p:cNvSpPr/>
          <p:nvPr/>
        </p:nvSpPr>
        <p:spPr>
          <a:xfrm rot="5400000" flipV="1">
            <a:off x="7099559" y="2212575"/>
            <a:ext cx="338660" cy="209202"/>
          </a:xfrm>
          <a:prstGeom prst="triangle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4" name="5 Gráfico"/>
          <p:cNvGraphicFramePr/>
          <p:nvPr/>
        </p:nvGraphicFramePr>
        <p:xfrm>
          <a:off x="899592" y="1844824"/>
          <a:ext cx="662473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7380312" y="2147847"/>
            <a:ext cx="1702651" cy="1160672"/>
          </a:xfrm>
          <a:prstGeom prst="rect">
            <a:avLst/>
          </a:prstGeom>
          <a:solidFill>
            <a:srgbClr val="C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Incremento del 12% </a:t>
            </a:r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marzo -mayo</a:t>
            </a:r>
            <a:endParaRPr lang="es-MX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115138" y="5970766"/>
            <a:ext cx="6409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>
                <a:solidFill>
                  <a:srgbClr val="4D4D4D"/>
                </a:solidFill>
              </a:rPr>
              <a:t>NOTA: LA INFORMACIÓN DE INGRESOS ESTA ACTUALIZADA AL 24 DE MAYO</a:t>
            </a:r>
            <a:endParaRPr lang="es-MX" sz="1600" dirty="0">
              <a:solidFill>
                <a:srgbClr val="4D4D4D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5496" y="4462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cs typeface="Aharoni" pitchFamily="2" charset="-79"/>
              </a:rPr>
              <a:t>GERENCIA TÉCNICA</a:t>
            </a:r>
            <a:endParaRPr lang="es-MX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rbel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3112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have a Question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3" name="192 CuadroTexto"/>
          <p:cNvSpPr txBox="1"/>
          <p:nvPr/>
        </p:nvSpPr>
        <p:spPr>
          <a:xfrm>
            <a:off x="395536" y="908720"/>
            <a:ext cx="8424936" cy="7546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60363" indent="-360363" algn="just">
              <a:lnSpc>
                <a:spcPct val="150000"/>
              </a:lnSpc>
              <a:buClr>
                <a:srgbClr val="C00000"/>
              </a:buClr>
              <a:buSzPct val="120000"/>
              <a:buFont typeface="Wingdings" pitchFamily="2" charset="2"/>
              <a:buChar char="§"/>
            </a:pPr>
            <a:r>
              <a:rPr lang="es-MX" sz="3200" b="1" spc="50" dirty="0" smtClean="0">
                <a:ln w="11430"/>
                <a:solidFill>
                  <a:schemeClr val="bg1">
                    <a:lumMod val="50000"/>
                  </a:schemeClr>
                </a:solidFill>
                <a:latin typeface="+mj-lt"/>
              </a:rPr>
              <a:t>Número de unidades funcionales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716016" y="5211197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MX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Administración Actual</a:t>
            </a:r>
            <a:endParaRPr lang="es-MX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475656" y="5211197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MX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Administración Anterior</a:t>
            </a:r>
            <a:endParaRPr lang="es-MX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10 Cubo"/>
          <p:cNvSpPr/>
          <p:nvPr/>
        </p:nvSpPr>
        <p:spPr>
          <a:xfrm>
            <a:off x="4932040" y="1988840"/>
            <a:ext cx="2088232" cy="3096344"/>
          </a:xfrm>
          <a:prstGeom prst="cube">
            <a:avLst>
              <a:gd name="adj" fmla="val 1573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600" b="1" dirty="0" smtClean="0"/>
              <a:t>Entre </a:t>
            </a:r>
          </a:p>
          <a:p>
            <a:pPr algn="ctr"/>
            <a:r>
              <a:rPr lang="es-MX" sz="2600" b="1" dirty="0" smtClean="0"/>
              <a:t>95 y 100 Unidades</a:t>
            </a:r>
            <a:endParaRPr lang="es-MX" sz="2600" b="1" dirty="0"/>
          </a:p>
        </p:txBody>
      </p:sp>
      <p:sp>
        <p:nvSpPr>
          <p:cNvPr id="12" name="11 Cubo"/>
          <p:cNvSpPr/>
          <p:nvPr/>
        </p:nvSpPr>
        <p:spPr>
          <a:xfrm>
            <a:off x="1763688" y="2780928"/>
            <a:ext cx="2088232" cy="2376264"/>
          </a:xfrm>
          <a:prstGeom prst="cube">
            <a:avLst>
              <a:gd name="adj" fmla="val 1573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600" b="1" dirty="0" smtClean="0"/>
              <a:t>Entre </a:t>
            </a:r>
          </a:p>
          <a:p>
            <a:pPr algn="ctr"/>
            <a:r>
              <a:rPr lang="es-MX" sz="2600" b="1" dirty="0" smtClean="0"/>
              <a:t>70 y 75 Unidades</a:t>
            </a:r>
            <a:endParaRPr lang="es-MX" sz="2600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5496" y="4462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cs typeface="Aharoni" pitchFamily="2" charset="-79"/>
              </a:rPr>
              <a:t>GERENCIA TÉCNICA</a:t>
            </a:r>
            <a:endParaRPr lang="es-MX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rbel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2477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115</Words>
  <Application>Microsoft Office PowerPoint</Application>
  <PresentationFormat>Presentación en pantalla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Velazquez Becerra</dc:creator>
  <cp:lastModifiedBy>Claudia Velazquez Becerra</cp:lastModifiedBy>
  <cp:revision>1</cp:revision>
  <dcterms:created xsi:type="dcterms:W3CDTF">2014-06-30T23:04:20Z</dcterms:created>
  <dcterms:modified xsi:type="dcterms:W3CDTF">2014-06-30T23:06:16Z</dcterms:modified>
</cp:coreProperties>
</file>